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Public Sans" charset="1" panose="00000000000000000000"/>
      <p:regular r:id="rId26"/>
    </p:embeddedFont>
    <p:embeddedFont>
      <p:font typeface="Public Sans Bold" charset="1" panose="00000000000000000000"/>
      <p:regular r:id="rId27"/>
    </p:embeddedFont>
    <p:embeddedFont>
      <p:font typeface="Canva Sans Bold" charset="1" panose="020B0803030501040103"/>
      <p:regular r:id="rId28"/>
    </p:embeddedFont>
    <p:embeddedFont>
      <p:font typeface="Canva Sans" charset="1" panose="020B0503030501040103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2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https://www.canva.com/design/DAGTcHBk22Q/sYqwp_OMeZPsdoxLNG78fQ/edit?utm_content=DAGTcHBk22Q&amp;utm_campaign=designshare&amp;utm_medium=link2&amp;utm_source=sharebutton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33924" y="6971250"/>
            <a:ext cx="21755848" cy="4174349"/>
            <a:chOff x="0" y="0"/>
            <a:chExt cx="7796805" cy="14959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796805" cy="1495993"/>
            </a:xfrm>
            <a:custGeom>
              <a:avLst/>
              <a:gdLst/>
              <a:ahLst/>
              <a:cxnLst/>
              <a:rect r="r" b="b" t="t" l="l"/>
              <a:pathLst>
                <a:path h="1495993" w="7796805">
                  <a:moveTo>
                    <a:pt x="0" y="0"/>
                  </a:moveTo>
                  <a:lnTo>
                    <a:pt x="7796805" y="0"/>
                  </a:lnTo>
                  <a:lnTo>
                    <a:pt x="7796805" y="1495993"/>
                  </a:lnTo>
                  <a:lnTo>
                    <a:pt x="0" y="1495993"/>
                  </a:ln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7796805" cy="1524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014882" y="5367553"/>
            <a:ext cx="20104489" cy="5523017"/>
          </a:xfrm>
          <a:custGeom>
            <a:avLst/>
            <a:gdLst/>
            <a:ahLst/>
            <a:cxnLst/>
            <a:rect r="r" b="b" t="t" l="l"/>
            <a:pathLst>
              <a:path h="5523017" w="20104489">
                <a:moveTo>
                  <a:pt x="0" y="0"/>
                </a:moveTo>
                <a:lnTo>
                  <a:pt x="20104489" y="0"/>
                </a:lnTo>
                <a:lnTo>
                  <a:pt x="20104489" y="5523018"/>
                </a:lnTo>
                <a:lnTo>
                  <a:pt x="0" y="5523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4363" r="-9035" b="-2056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32486" y="1932509"/>
            <a:ext cx="10023028" cy="164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636271" y="5711231"/>
            <a:ext cx="1789563" cy="46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4"/>
              </a:lnSpc>
              <a:spcBef>
                <a:spcPct val="0"/>
              </a:spcBef>
            </a:pPr>
            <a:r>
              <a:rPr lang="en-US" sz="4174" spc="-34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Group 8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914402" y="3224371"/>
            <a:ext cx="1703043" cy="2771224"/>
          </a:xfrm>
          <a:custGeom>
            <a:avLst/>
            <a:gdLst/>
            <a:ahLst/>
            <a:cxnLst/>
            <a:rect r="r" b="b" t="t" l="l"/>
            <a:pathLst>
              <a:path h="2771224" w="1703043">
                <a:moveTo>
                  <a:pt x="0" y="0"/>
                </a:moveTo>
                <a:lnTo>
                  <a:pt x="1703043" y="0"/>
                </a:lnTo>
                <a:lnTo>
                  <a:pt x="1703043" y="2771224"/>
                </a:lnTo>
                <a:lnTo>
                  <a:pt x="0" y="2771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392287">
            <a:off x="-1104276" y="-395603"/>
            <a:ext cx="3383874" cy="2848607"/>
          </a:xfrm>
          <a:custGeom>
            <a:avLst/>
            <a:gdLst/>
            <a:ahLst/>
            <a:cxnLst/>
            <a:rect r="r" b="b" t="t" l="l"/>
            <a:pathLst>
              <a:path h="2848607" w="3383874">
                <a:moveTo>
                  <a:pt x="0" y="0"/>
                </a:moveTo>
                <a:lnTo>
                  <a:pt x="3383875" y="0"/>
                </a:lnTo>
                <a:lnTo>
                  <a:pt x="3383875" y="2848606"/>
                </a:lnTo>
                <a:lnTo>
                  <a:pt x="0" y="2848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2757372" y="2589692"/>
            <a:ext cx="12773256" cy="226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3"/>
              </a:lnSpc>
            </a:pPr>
            <a:r>
              <a:rPr lang="en-US" b="true" sz="8011" spc="-656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Financial Metrics and Global Stock Market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70395" y="5330599"/>
            <a:ext cx="3521099" cy="110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92"/>
              </a:lnSpc>
            </a:pPr>
            <a:r>
              <a:rPr lang="en-US" sz="2781" spc="-264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Michael S. R. (22229559)</a:t>
            </a:r>
          </a:p>
          <a:p>
            <a:pPr algn="r">
              <a:lnSpc>
                <a:spcPts val="2892"/>
              </a:lnSpc>
            </a:pPr>
            <a:r>
              <a:rPr lang="en-US" sz="2781" spc="-264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Aqeel R. G. (22229510)</a:t>
            </a:r>
          </a:p>
          <a:p>
            <a:pPr algn="r" marL="0" indent="0" lvl="0">
              <a:lnSpc>
                <a:spcPts val="2892"/>
              </a:lnSpc>
            </a:pPr>
            <a:r>
              <a:rPr lang="en-US" sz="2781" spc="-264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Hizkia G. (22229526)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24615" y="3262150"/>
            <a:ext cx="7834685" cy="5484280"/>
          </a:xfrm>
          <a:custGeom>
            <a:avLst/>
            <a:gdLst/>
            <a:ahLst/>
            <a:cxnLst/>
            <a:rect r="r" b="b" t="t" l="l"/>
            <a:pathLst>
              <a:path h="5484280" w="7834685">
                <a:moveTo>
                  <a:pt x="0" y="0"/>
                </a:moveTo>
                <a:lnTo>
                  <a:pt x="7834685" y="0"/>
                </a:lnTo>
                <a:lnTo>
                  <a:pt x="7834685" y="5484280"/>
                </a:lnTo>
                <a:lnTo>
                  <a:pt x="0" y="548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7228" y="2331720"/>
            <a:ext cx="8150569" cy="1860860"/>
          </a:xfrm>
          <a:custGeom>
            <a:avLst/>
            <a:gdLst/>
            <a:ahLst/>
            <a:cxnLst/>
            <a:rect r="r" b="b" t="t" l="l"/>
            <a:pathLst>
              <a:path h="1860860" w="8150569">
                <a:moveTo>
                  <a:pt x="0" y="0"/>
                </a:moveTo>
                <a:lnTo>
                  <a:pt x="8150569" y="0"/>
                </a:lnTo>
                <a:lnTo>
                  <a:pt x="8150569" y="1860860"/>
                </a:lnTo>
                <a:lnTo>
                  <a:pt x="0" y="1860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7228" y="4519852"/>
            <a:ext cx="8232627" cy="5165973"/>
          </a:xfrm>
          <a:custGeom>
            <a:avLst/>
            <a:gdLst/>
            <a:ahLst/>
            <a:cxnLst/>
            <a:rect r="r" b="b" t="t" l="l"/>
            <a:pathLst>
              <a:path h="5165973" w="8232627">
                <a:moveTo>
                  <a:pt x="0" y="0"/>
                </a:moveTo>
                <a:lnTo>
                  <a:pt x="8232628" y="0"/>
                </a:lnTo>
                <a:lnTo>
                  <a:pt x="8232628" y="5165974"/>
                </a:lnTo>
                <a:lnTo>
                  <a:pt x="0" y="5165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472447" y="1800225"/>
            <a:ext cx="2596765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999" spc="-327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10 years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7228" y="964547"/>
            <a:ext cx="16522402" cy="104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57"/>
              </a:lnSpc>
            </a:pPr>
            <a:r>
              <a:rPr lang="en-US" sz="8080" spc="-662" b="true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What if we flatten the price data?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0519" y="303847"/>
            <a:ext cx="8079518" cy="4817413"/>
          </a:xfrm>
          <a:custGeom>
            <a:avLst/>
            <a:gdLst/>
            <a:ahLst/>
            <a:cxnLst/>
            <a:rect r="r" b="b" t="t" l="l"/>
            <a:pathLst>
              <a:path h="4817413" w="8079518">
                <a:moveTo>
                  <a:pt x="0" y="0"/>
                </a:moveTo>
                <a:lnTo>
                  <a:pt x="8079519" y="0"/>
                </a:lnTo>
                <a:lnTo>
                  <a:pt x="8079519" y="4817413"/>
                </a:lnTo>
                <a:lnTo>
                  <a:pt x="0" y="481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72447" y="1800225"/>
            <a:ext cx="2596765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999" spc="-327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10 years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77371" y="-227647"/>
            <a:ext cx="2596765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999" spc="-327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3 years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335648" y="303847"/>
            <a:ext cx="8116818" cy="4839653"/>
          </a:xfrm>
          <a:custGeom>
            <a:avLst/>
            <a:gdLst/>
            <a:ahLst/>
            <a:cxnLst/>
            <a:rect r="r" b="b" t="t" l="l"/>
            <a:pathLst>
              <a:path h="4839653" w="8116818">
                <a:moveTo>
                  <a:pt x="0" y="0"/>
                </a:moveTo>
                <a:lnTo>
                  <a:pt x="8116818" y="0"/>
                </a:lnTo>
                <a:lnTo>
                  <a:pt x="8116818" y="4839653"/>
                </a:lnTo>
                <a:lnTo>
                  <a:pt x="0" y="4839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37121" y="5366342"/>
            <a:ext cx="7965834" cy="4749628"/>
          </a:xfrm>
          <a:custGeom>
            <a:avLst/>
            <a:gdLst/>
            <a:ahLst/>
            <a:cxnLst/>
            <a:rect r="r" b="b" t="t" l="l"/>
            <a:pathLst>
              <a:path h="4749628" w="7965834">
                <a:moveTo>
                  <a:pt x="0" y="0"/>
                </a:moveTo>
                <a:lnTo>
                  <a:pt x="7965833" y="0"/>
                </a:lnTo>
                <a:lnTo>
                  <a:pt x="7965833" y="4749628"/>
                </a:lnTo>
                <a:lnTo>
                  <a:pt x="0" y="4749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71494" y="586138"/>
            <a:ext cx="2086779" cy="78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3"/>
              </a:lnSpc>
            </a:pPr>
            <a:r>
              <a:rPr lang="en-US" sz="458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ρ: 0.98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84431" y="586138"/>
            <a:ext cx="2317798" cy="78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3"/>
              </a:lnSpc>
            </a:pPr>
            <a:r>
              <a:rPr lang="en-US" sz="458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ρ: -0.63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52279" y="5718280"/>
            <a:ext cx="2317798" cy="78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3"/>
              </a:lnSpc>
            </a:pPr>
            <a:r>
              <a:rPr lang="en-US" sz="458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ρ: 0.66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02864" y="1744860"/>
            <a:ext cx="14395608" cy="7583153"/>
            <a:chOff x="0" y="0"/>
            <a:chExt cx="3791436" cy="19972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91436" cy="1997209"/>
            </a:xfrm>
            <a:custGeom>
              <a:avLst/>
              <a:gdLst/>
              <a:ahLst/>
              <a:cxnLst/>
              <a:rect r="r" b="b" t="t" l="l"/>
              <a:pathLst>
                <a:path h="1997209" w="3791436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950954" y="3150958"/>
            <a:ext cx="12899426" cy="5379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3"/>
              </a:lnSpc>
            </a:pPr>
            <a:r>
              <a:rPr lang="en-US" b="true" sz="3595" spc="-29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Null Hypothesis (H0):</a:t>
            </a:r>
            <a:r>
              <a:rPr lang="en-US" sz="3595" spc="-29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 The  correlation or sensitivity of NYSE with the U.S. economic metrics is not stronger or the same with the International exchanges with the U.S Econometrics. </a:t>
            </a:r>
          </a:p>
          <a:p>
            <a:pPr algn="ctr">
              <a:lnSpc>
                <a:spcPts val="5033"/>
              </a:lnSpc>
            </a:pPr>
          </a:p>
          <a:p>
            <a:pPr algn="ctr">
              <a:lnSpc>
                <a:spcPts val="5033"/>
              </a:lnSpc>
            </a:pPr>
            <a:r>
              <a:rPr lang="en-US" b="true" sz="3595" spc="-29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Alternative Hypothesis (H1): </a:t>
            </a:r>
            <a:r>
              <a:rPr lang="en-US" sz="3595" spc="-29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The NYSE (U.S Stock Exchange) have stronger correlation or more senstive with the U.S Economic metrics than the International exchanges with the U.S Economic metrics</a:t>
            </a:r>
          </a:p>
          <a:p>
            <a:pPr algn="ctr">
              <a:lnSpc>
                <a:spcPts val="3633"/>
              </a:lnSpc>
            </a:pPr>
          </a:p>
          <a:p>
            <a:pPr algn="ctr">
              <a:lnSpc>
                <a:spcPts val="363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991952" y="254644"/>
            <a:ext cx="12304095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b="true" sz="8499" spc="-696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Hypothesis I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7426" y="2510537"/>
            <a:ext cx="7917330" cy="6510079"/>
            <a:chOff x="0" y="0"/>
            <a:chExt cx="2085223" cy="17145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85223" cy="1714589"/>
            </a:xfrm>
            <a:custGeom>
              <a:avLst/>
              <a:gdLst/>
              <a:ahLst/>
              <a:cxnLst/>
              <a:rect r="r" b="b" t="t" l="l"/>
              <a:pathLst>
                <a:path h="1714589" w="2085223">
                  <a:moveTo>
                    <a:pt x="14668" y="0"/>
                  </a:moveTo>
                  <a:lnTo>
                    <a:pt x="2070555" y="0"/>
                  </a:lnTo>
                  <a:cubicBezTo>
                    <a:pt x="2074445" y="0"/>
                    <a:pt x="2078176" y="1545"/>
                    <a:pt x="2080927" y="4296"/>
                  </a:cubicBezTo>
                  <a:cubicBezTo>
                    <a:pt x="2083677" y="7047"/>
                    <a:pt x="2085223" y="10778"/>
                    <a:pt x="2085223" y="14668"/>
                  </a:cubicBezTo>
                  <a:lnTo>
                    <a:pt x="2085223" y="1699921"/>
                  </a:lnTo>
                  <a:cubicBezTo>
                    <a:pt x="2085223" y="1703811"/>
                    <a:pt x="2083677" y="1707542"/>
                    <a:pt x="2080927" y="1710293"/>
                  </a:cubicBezTo>
                  <a:cubicBezTo>
                    <a:pt x="2078176" y="1713043"/>
                    <a:pt x="2074445" y="1714589"/>
                    <a:pt x="2070555" y="1714589"/>
                  </a:cubicBezTo>
                  <a:lnTo>
                    <a:pt x="14668" y="1714589"/>
                  </a:lnTo>
                  <a:cubicBezTo>
                    <a:pt x="10778" y="1714589"/>
                    <a:pt x="7047" y="1713043"/>
                    <a:pt x="4296" y="1710293"/>
                  </a:cubicBezTo>
                  <a:cubicBezTo>
                    <a:pt x="1545" y="1707542"/>
                    <a:pt x="0" y="1703811"/>
                    <a:pt x="0" y="1699921"/>
                  </a:cubicBezTo>
                  <a:lnTo>
                    <a:pt x="0" y="14668"/>
                  </a:lnTo>
                  <a:cubicBezTo>
                    <a:pt x="0" y="10778"/>
                    <a:pt x="1545" y="7047"/>
                    <a:pt x="4296" y="4296"/>
                  </a:cubicBezTo>
                  <a:cubicBezTo>
                    <a:pt x="7047" y="1545"/>
                    <a:pt x="10778" y="0"/>
                    <a:pt x="14668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2085223" cy="1628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144000" y="4074907"/>
            <a:ext cx="8770758" cy="3381341"/>
          </a:xfrm>
          <a:custGeom>
            <a:avLst/>
            <a:gdLst/>
            <a:ahLst/>
            <a:cxnLst/>
            <a:rect r="r" b="b" t="t" l="l"/>
            <a:pathLst>
              <a:path h="3381341" w="8770758">
                <a:moveTo>
                  <a:pt x="0" y="0"/>
                </a:moveTo>
                <a:lnTo>
                  <a:pt x="8770758" y="0"/>
                </a:lnTo>
                <a:lnTo>
                  <a:pt x="8770758" y="3381340"/>
                </a:lnTo>
                <a:lnTo>
                  <a:pt x="0" y="3381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89008" y="3328674"/>
            <a:ext cx="6974166" cy="5229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b="true" sz="2586" spc="-212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The t-test results show a t-statistic of approximately </a:t>
            </a:r>
            <a:r>
              <a:rPr lang="en-US" b="true" sz="2586" spc="-212">
                <a:solidFill>
                  <a:srgbClr val="FFDE5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0.705</a:t>
            </a:r>
            <a:r>
              <a:rPr lang="en-US" b="true" sz="2586" spc="-212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and a p-value of approximately </a:t>
            </a:r>
            <a:r>
              <a:rPr lang="en-US" b="true" sz="2586" spc="-212">
                <a:solidFill>
                  <a:srgbClr val="FFDE5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0.256</a:t>
            </a:r>
            <a:r>
              <a:rPr lang="en-US" b="true" sz="2586" spc="-212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. </a:t>
            </a:r>
          </a:p>
          <a:p>
            <a:pPr algn="ctr">
              <a:lnSpc>
                <a:spcPts val="3621"/>
              </a:lnSpc>
            </a:pPr>
          </a:p>
          <a:p>
            <a:pPr algn="ctr">
              <a:lnSpc>
                <a:spcPts val="3621"/>
              </a:lnSpc>
            </a:pPr>
            <a:r>
              <a:rPr lang="en-US" b="true" sz="2586" spc="-212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Since the p-value is </a:t>
            </a:r>
            <a:r>
              <a:rPr lang="en-US" b="true" sz="2586" spc="-212">
                <a:solidFill>
                  <a:srgbClr val="FFDE5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greater than the significance level</a:t>
            </a:r>
            <a:r>
              <a:rPr lang="en-US" b="true" sz="2586" spc="-212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(alpha) of 0.05, we fail to reject the null hypothesis. </a:t>
            </a:r>
          </a:p>
          <a:p>
            <a:pPr algn="ctr">
              <a:lnSpc>
                <a:spcPts val="3621"/>
              </a:lnSpc>
            </a:pPr>
          </a:p>
          <a:p>
            <a:pPr algn="ctr">
              <a:lnSpc>
                <a:spcPts val="3621"/>
              </a:lnSpc>
            </a:pPr>
            <a:r>
              <a:rPr lang="en-US" b="true" sz="2586" spc="-212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This means there is </a:t>
            </a:r>
            <a:r>
              <a:rPr lang="en-US" b="true" sz="2586" spc="-212">
                <a:solidFill>
                  <a:srgbClr val="FFDE5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 statistically significant</a:t>
            </a:r>
            <a:r>
              <a:rPr lang="en-US" b="true" sz="2586" spc="-212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difference between the sensitivity of U.S. stock exchanges and international stock exchanges to U.S. economic metrics . </a:t>
            </a:r>
          </a:p>
          <a:p>
            <a:pPr algn="ctr">
              <a:lnSpc>
                <a:spcPts val="2614"/>
              </a:lnSpc>
            </a:pPr>
          </a:p>
          <a:p>
            <a:pPr algn="ctr">
              <a:lnSpc>
                <a:spcPts val="2614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991952" y="254644"/>
            <a:ext cx="12304095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b="true" sz="8499" spc="-696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Hypothesis I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3560" y="3191572"/>
            <a:ext cx="7536356" cy="5388495"/>
          </a:xfrm>
          <a:custGeom>
            <a:avLst/>
            <a:gdLst/>
            <a:ahLst/>
            <a:cxnLst/>
            <a:rect r="r" b="b" t="t" l="l"/>
            <a:pathLst>
              <a:path h="5388495" w="7536356">
                <a:moveTo>
                  <a:pt x="0" y="0"/>
                </a:moveTo>
                <a:lnTo>
                  <a:pt x="7536357" y="0"/>
                </a:lnTo>
                <a:lnTo>
                  <a:pt x="7536357" y="5388495"/>
                </a:lnTo>
                <a:lnTo>
                  <a:pt x="0" y="538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416827"/>
            <a:ext cx="8034682" cy="4468993"/>
          </a:xfrm>
          <a:custGeom>
            <a:avLst/>
            <a:gdLst/>
            <a:ahLst/>
            <a:cxnLst/>
            <a:rect r="r" b="b" t="t" l="l"/>
            <a:pathLst>
              <a:path h="4468993" w="8034682">
                <a:moveTo>
                  <a:pt x="0" y="0"/>
                </a:moveTo>
                <a:lnTo>
                  <a:pt x="8034682" y="0"/>
                </a:lnTo>
                <a:lnTo>
                  <a:pt x="8034682" y="4468993"/>
                </a:lnTo>
                <a:lnTo>
                  <a:pt x="0" y="44689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01" t="0" r="-150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6009645"/>
            <a:ext cx="8034682" cy="4338729"/>
          </a:xfrm>
          <a:custGeom>
            <a:avLst/>
            <a:gdLst/>
            <a:ahLst/>
            <a:cxnLst/>
            <a:rect r="r" b="b" t="t" l="l"/>
            <a:pathLst>
              <a:path h="4338729" w="8034682">
                <a:moveTo>
                  <a:pt x="0" y="0"/>
                </a:moveTo>
                <a:lnTo>
                  <a:pt x="8034682" y="0"/>
                </a:lnTo>
                <a:lnTo>
                  <a:pt x="8034682" y="4338728"/>
                </a:lnTo>
                <a:lnTo>
                  <a:pt x="0" y="43387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17869" y="195723"/>
            <a:ext cx="12304095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b="true" sz="8499" spc="-696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Hypothesis I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02864" y="1744860"/>
            <a:ext cx="14395608" cy="7583153"/>
            <a:chOff x="0" y="0"/>
            <a:chExt cx="3791436" cy="19972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91436" cy="1997209"/>
            </a:xfrm>
            <a:custGeom>
              <a:avLst/>
              <a:gdLst/>
              <a:ahLst/>
              <a:cxnLst/>
              <a:rect r="r" b="b" t="t" l="l"/>
              <a:pathLst>
                <a:path h="1997209" w="3791436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950954" y="3272284"/>
            <a:ext cx="12899426" cy="4452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3"/>
              </a:lnSpc>
            </a:pPr>
            <a:r>
              <a:rPr lang="en-US" b="true" sz="3595" spc="-29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Null Hypothesis (H0):</a:t>
            </a:r>
            <a:r>
              <a:rPr lang="en-US" sz="3595" spc="-29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Stock exchanges in developed countries have no effect or non-significant correlation with U.S. economic metrics compared to those in developing countries. </a:t>
            </a:r>
          </a:p>
          <a:p>
            <a:pPr algn="ctr">
              <a:lnSpc>
                <a:spcPts val="5033"/>
              </a:lnSpc>
            </a:pPr>
          </a:p>
          <a:p>
            <a:pPr algn="ctr">
              <a:lnSpc>
                <a:spcPts val="5033"/>
              </a:lnSpc>
              <a:spcBef>
                <a:spcPct val="0"/>
              </a:spcBef>
            </a:pPr>
            <a:r>
              <a:rPr lang="en-US" b="true" sz="3595" spc="-29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Alternative Hypothesis (H1): </a:t>
            </a:r>
            <a:r>
              <a:rPr lang="en-US" sz="3595" spc="-29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Stock exchanges in developed countries show a stronger correlation or more sensitve with the U.S. economic metrics compared to those in developing countries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91952" y="254644"/>
            <a:ext cx="12304095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b="true" sz="8499" spc="-696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Hypothesis II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5334" y="3111657"/>
            <a:ext cx="7917330" cy="6510079"/>
            <a:chOff x="0" y="0"/>
            <a:chExt cx="2085223" cy="17145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5223" cy="1714589"/>
            </a:xfrm>
            <a:custGeom>
              <a:avLst/>
              <a:gdLst/>
              <a:ahLst/>
              <a:cxnLst/>
              <a:rect r="r" b="b" t="t" l="l"/>
              <a:pathLst>
                <a:path h="1714589" w="2085223">
                  <a:moveTo>
                    <a:pt x="14668" y="0"/>
                  </a:moveTo>
                  <a:lnTo>
                    <a:pt x="2070555" y="0"/>
                  </a:lnTo>
                  <a:cubicBezTo>
                    <a:pt x="2074445" y="0"/>
                    <a:pt x="2078176" y="1545"/>
                    <a:pt x="2080927" y="4296"/>
                  </a:cubicBezTo>
                  <a:cubicBezTo>
                    <a:pt x="2083677" y="7047"/>
                    <a:pt x="2085223" y="10778"/>
                    <a:pt x="2085223" y="14668"/>
                  </a:cubicBezTo>
                  <a:lnTo>
                    <a:pt x="2085223" y="1699921"/>
                  </a:lnTo>
                  <a:cubicBezTo>
                    <a:pt x="2085223" y="1703811"/>
                    <a:pt x="2083677" y="1707542"/>
                    <a:pt x="2080927" y="1710293"/>
                  </a:cubicBezTo>
                  <a:cubicBezTo>
                    <a:pt x="2078176" y="1713043"/>
                    <a:pt x="2074445" y="1714589"/>
                    <a:pt x="2070555" y="1714589"/>
                  </a:cubicBezTo>
                  <a:lnTo>
                    <a:pt x="14668" y="1714589"/>
                  </a:lnTo>
                  <a:cubicBezTo>
                    <a:pt x="10778" y="1714589"/>
                    <a:pt x="7047" y="1713043"/>
                    <a:pt x="4296" y="1710293"/>
                  </a:cubicBezTo>
                  <a:cubicBezTo>
                    <a:pt x="1545" y="1707542"/>
                    <a:pt x="0" y="1703811"/>
                    <a:pt x="0" y="1699921"/>
                  </a:cubicBezTo>
                  <a:lnTo>
                    <a:pt x="0" y="14668"/>
                  </a:lnTo>
                  <a:cubicBezTo>
                    <a:pt x="0" y="10778"/>
                    <a:pt x="1545" y="7047"/>
                    <a:pt x="4296" y="4296"/>
                  </a:cubicBezTo>
                  <a:cubicBezTo>
                    <a:pt x="7047" y="1545"/>
                    <a:pt x="10778" y="0"/>
                    <a:pt x="14668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5725"/>
              <a:ext cx="2085223" cy="1628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921908" y="3249158"/>
            <a:ext cx="9036344" cy="3117539"/>
          </a:xfrm>
          <a:custGeom>
            <a:avLst/>
            <a:gdLst/>
            <a:ahLst/>
            <a:cxnLst/>
            <a:rect r="r" b="b" t="t" l="l"/>
            <a:pathLst>
              <a:path h="3117539" w="9036344">
                <a:moveTo>
                  <a:pt x="0" y="0"/>
                </a:moveTo>
                <a:lnTo>
                  <a:pt x="9036344" y="0"/>
                </a:lnTo>
                <a:lnTo>
                  <a:pt x="9036344" y="3117538"/>
                </a:lnTo>
                <a:lnTo>
                  <a:pt x="0" y="3117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6916" y="3667193"/>
            <a:ext cx="6974166" cy="5820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600" spc="-21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The t-test results show a t-statistic of approximately </a:t>
            </a:r>
            <a:r>
              <a:rPr lang="en-US" b="true" sz="2600" spc="-213">
                <a:solidFill>
                  <a:srgbClr val="FFDE5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1.65</a:t>
            </a:r>
            <a:r>
              <a:rPr lang="en-US" b="true" sz="2600" spc="-21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and a p-value of approximately </a:t>
            </a:r>
            <a:r>
              <a:rPr lang="en-US" b="true" sz="2600" spc="-213">
                <a:solidFill>
                  <a:srgbClr val="FFDE5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0.052</a:t>
            </a:r>
            <a:r>
              <a:rPr lang="en-US" b="true" sz="2600" spc="-21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. </a:t>
            </a:r>
          </a:p>
          <a:p>
            <a:pPr algn="ctr">
              <a:lnSpc>
                <a:spcPts val="3640"/>
              </a:lnSpc>
            </a:pPr>
          </a:p>
          <a:p>
            <a:pPr algn="ctr">
              <a:lnSpc>
                <a:spcPts val="3640"/>
              </a:lnSpc>
            </a:pPr>
            <a:r>
              <a:rPr lang="en-US" b="true" sz="2600" spc="-21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Since the p-value is </a:t>
            </a:r>
            <a:r>
              <a:rPr lang="en-US" b="true" sz="2600" spc="-213">
                <a:solidFill>
                  <a:srgbClr val="FFDE5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greater than the significance level</a:t>
            </a:r>
            <a:r>
              <a:rPr lang="en-US" b="true" sz="2600" spc="-21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(alpha) of 0.05, we fail to reject the null hypothesis. </a:t>
            </a:r>
          </a:p>
          <a:p>
            <a:pPr algn="ctr">
              <a:lnSpc>
                <a:spcPts val="3640"/>
              </a:lnSpc>
            </a:pPr>
          </a:p>
          <a:p>
            <a:pPr algn="ctr">
              <a:lnSpc>
                <a:spcPts val="3640"/>
              </a:lnSpc>
            </a:pPr>
            <a:r>
              <a:rPr lang="en-US" b="true" sz="2600" spc="-21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This means there is </a:t>
            </a:r>
            <a:r>
              <a:rPr lang="en-US" b="true" sz="2600" spc="-213">
                <a:solidFill>
                  <a:srgbClr val="FFDE5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 statistically significant difference </a:t>
            </a:r>
            <a:r>
              <a:rPr lang="en-US" b="true" sz="2600" spc="-21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that stock exchanges in developed countries show a stronger correlation with U.S. economic metrics compared to those in developing countries.</a:t>
            </a:r>
          </a:p>
          <a:p>
            <a:pPr algn="ctr">
              <a:lnSpc>
                <a:spcPts val="2614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769861" y="855764"/>
            <a:ext cx="12304095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b="true" sz="8499" spc="-696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Hypothesis I I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921908" y="6755811"/>
            <a:ext cx="8958059" cy="2731570"/>
            <a:chOff x="0" y="0"/>
            <a:chExt cx="5622915" cy="17145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622915" cy="1714589"/>
            </a:xfrm>
            <a:custGeom>
              <a:avLst/>
              <a:gdLst/>
              <a:ahLst/>
              <a:cxnLst/>
              <a:rect r="r" b="b" t="t" l="l"/>
              <a:pathLst>
                <a:path h="1714589" w="5622915">
                  <a:moveTo>
                    <a:pt x="12964" y="0"/>
                  </a:moveTo>
                  <a:lnTo>
                    <a:pt x="5609951" y="0"/>
                  </a:lnTo>
                  <a:cubicBezTo>
                    <a:pt x="5613389" y="0"/>
                    <a:pt x="5616687" y="1366"/>
                    <a:pt x="5619117" y="3797"/>
                  </a:cubicBezTo>
                  <a:cubicBezTo>
                    <a:pt x="5621549" y="6228"/>
                    <a:pt x="5622915" y="9525"/>
                    <a:pt x="5622915" y="12964"/>
                  </a:cubicBezTo>
                  <a:lnTo>
                    <a:pt x="5622915" y="1701625"/>
                  </a:lnTo>
                  <a:cubicBezTo>
                    <a:pt x="5622915" y="1705063"/>
                    <a:pt x="5621549" y="1708361"/>
                    <a:pt x="5619117" y="1710792"/>
                  </a:cubicBezTo>
                  <a:cubicBezTo>
                    <a:pt x="5616687" y="1713223"/>
                    <a:pt x="5613389" y="1714589"/>
                    <a:pt x="5609951" y="1714589"/>
                  </a:cubicBezTo>
                  <a:lnTo>
                    <a:pt x="12964" y="1714589"/>
                  </a:lnTo>
                  <a:cubicBezTo>
                    <a:pt x="9525" y="1714589"/>
                    <a:pt x="6228" y="1713223"/>
                    <a:pt x="3797" y="1710792"/>
                  </a:cubicBezTo>
                  <a:cubicBezTo>
                    <a:pt x="1366" y="1708361"/>
                    <a:pt x="0" y="1705063"/>
                    <a:pt x="0" y="1701625"/>
                  </a:cubicBezTo>
                  <a:lnTo>
                    <a:pt x="0" y="12964"/>
                  </a:lnTo>
                  <a:cubicBezTo>
                    <a:pt x="0" y="9525"/>
                    <a:pt x="1366" y="6228"/>
                    <a:pt x="3797" y="3797"/>
                  </a:cubicBezTo>
                  <a:cubicBezTo>
                    <a:pt x="6228" y="1366"/>
                    <a:pt x="9525" y="0"/>
                    <a:pt x="12964" y="0"/>
                  </a:cubicBezTo>
                  <a:close/>
                </a:path>
              </a:pathLst>
            </a:custGeom>
            <a:solidFill>
              <a:srgbClr val="DB525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5622915" cy="1628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941329" y="7293516"/>
            <a:ext cx="6997502" cy="159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5"/>
              </a:lnSpc>
              <a:spcBef>
                <a:spcPct val="0"/>
              </a:spcBef>
            </a:pPr>
            <a:r>
              <a:rPr lang="en-US" b="true" sz="2296" spc="-18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However, the p- value result is </a:t>
            </a:r>
            <a:r>
              <a:rPr lang="en-US" b="true" sz="2296" spc="-188">
                <a:solidFill>
                  <a:srgbClr val="FFDE5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REALLY CLOSE</a:t>
            </a:r>
            <a:r>
              <a:rPr lang="en-US" b="true" sz="2296" spc="-18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to the alpha (0.052).  If we make just a little bit change in the alpha, we can reject the null and conclude that </a:t>
            </a:r>
            <a:r>
              <a:rPr lang="en-US" b="true" sz="2296" spc="-188">
                <a:solidFill>
                  <a:srgbClr val="FFDE5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THERE ARE STATISTICAL SIGNIFICANT DIFFERENCE  </a:t>
            </a:r>
            <a:r>
              <a:rPr lang="en-US" b="true" sz="2296" spc="-188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between them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8609" y="3008505"/>
            <a:ext cx="7919175" cy="4721808"/>
          </a:xfrm>
          <a:custGeom>
            <a:avLst/>
            <a:gdLst/>
            <a:ahLst/>
            <a:cxnLst/>
            <a:rect r="r" b="b" t="t" l="l"/>
            <a:pathLst>
              <a:path h="4721808" w="7919175">
                <a:moveTo>
                  <a:pt x="0" y="0"/>
                </a:moveTo>
                <a:lnTo>
                  <a:pt x="7919175" y="0"/>
                </a:lnTo>
                <a:lnTo>
                  <a:pt x="7919175" y="4721809"/>
                </a:lnTo>
                <a:lnTo>
                  <a:pt x="0" y="4721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14549" y="3008505"/>
            <a:ext cx="9467285" cy="4721808"/>
          </a:xfrm>
          <a:custGeom>
            <a:avLst/>
            <a:gdLst/>
            <a:ahLst/>
            <a:cxnLst/>
            <a:rect r="r" b="b" t="t" l="l"/>
            <a:pathLst>
              <a:path h="4721808" w="9467285">
                <a:moveTo>
                  <a:pt x="0" y="0"/>
                </a:moveTo>
                <a:lnTo>
                  <a:pt x="9467285" y="0"/>
                </a:lnTo>
                <a:lnTo>
                  <a:pt x="9467285" y="4721809"/>
                </a:lnTo>
                <a:lnTo>
                  <a:pt x="0" y="4721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17869" y="195723"/>
            <a:ext cx="12304095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b="true" sz="8499" spc="-696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Hypothesis II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1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1952" y="190500"/>
            <a:ext cx="12304095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b="true" sz="8499" spc="-696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CONCLUSION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946196" y="1675147"/>
            <a:ext cx="14395608" cy="7583153"/>
            <a:chOff x="0" y="0"/>
            <a:chExt cx="3791436" cy="19972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91436" cy="1997209"/>
            </a:xfrm>
            <a:custGeom>
              <a:avLst/>
              <a:gdLst/>
              <a:ahLst/>
              <a:cxnLst/>
              <a:rect r="r" b="b" t="t" l="l"/>
              <a:pathLst>
                <a:path h="1997209" w="3791436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94287" y="3202572"/>
            <a:ext cx="12899426" cy="4452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3"/>
              </a:lnSpc>
            </a:pPr>
            <a:r>
              <a:rPr lang="en-US" sz="3595" spc="-29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The analysis suggests that there is no significant difference in how the U.S. economic situation affects the stock exchanges' performances in the U.S. itself, developed countries, or developing countries.</a:t>
            </a:r>
          </a:p>
          <a:p>
            <a:pPr algn="ctr">
              <a:lnSpc>
                <a:spcPts val="5033"/>
              </a:lnSpc>
            </a:pPr>
          </a:p>
          <a:p>
            <a:pPr algn="ctr">
              <a:lnSpc>
                <a:spcPts val="5033"/>
              </a:lnSpc>
              <a:spcBef>
                <a:spcPct val="0"/>
              </a:spcBef>
            </a:pPr>
            <a:r>
              <a:rPr lang="en-US" sz="3595" spc="-29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This means we can invest anywhere we want, and the stock's performance will be roughly the same regardless of how the economic situation in the U.S. changes or progresses.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1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17869" y="575310"/>
            <a:ext cx="12304095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b="true" sz="8499" spc="-696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REFERENCES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30425" y="2614644"/>
            <a:ext cx="13078984" cy="6292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Yahoo Finance. (n.d.). *Yahoo Finance*. Retrieved October 13, 2024, from https://finance.yahoo.com/</a:t>
            </a:r>
          </a:p>
          <a:p>
            <a:pPr algn="just">
              <a:lnSpc>
                <a:spcPts val="3855"/>
              </a:lnSpc>
            </a:pPr>
          </a:p>
          <a:p>
            <a:pPr algn="just">
              <a:lnSpc>
                <a:spcPts val="3855"/>
              </a:lnSpc>
            </a:pPr>
            <a:r>
              <a:rPr lang="en-US" sz="27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Federal Reserve Economic Data (FRED). (n.d.). *FRED API documentation*. Federal Reserve Bank of St. Louis. Retrieved October 13, 2024, from https://fred.stlouisfed.org/docs/api/fred/</a:t>
            </a:r>
          </a:p>
          <a:p>
            <a:pPr algn="just">
              <a:lnSpc>
                <a:spcPts val="3855"/>
              </a:lnSpc>
            </a:pPr>
          </a:p>
          <a:p>
            <a:pPr algn="just">
              <a:lnSpc>
                <a:spcPts val="3855"/>
              </a:lnSpc>
            </a:pPr>
            <a:r>
              <a:rPr lang="en-US" sz="27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Deepnote. (n.d.). *Deepnote*. Retrieved October 13, 2024, from https://deepnote.com/</a:t>
            </a:r>
          </a:p>
          <a:p>
            <a:pPr algn="just">
              <a:lnSpc>
                <a:spcPts val="3855"/>
              </a:lnSpc>
            </a:pPr>
          </a:p>
          <a:p>
            <a:pPr algn="just">
              <a:lnSpc>
                <a:spcPts val="3855"/>
              </a:lnSpc>
            </a:pPr>
            <a:r>
              <a:rPr lang="en-US" sz="27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OpenAI. (n.d.). *ChatGPT*. Retrieved October 13, 2024, from https://chatgpt.com/</a:t>
            </a:r>
          </a:p>
          <a:p>
            <a:pPr algn="just">
              <a:lnSpc>
                <a:spcPts val="3855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1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46196" y="1351924"/>
            <a:ext cx="14395608" cy="7583153"/>
            <a:chOff x="0" y="0"/>
            <a:chExt cx="3791436" cy="19972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91436" cy="1997209"/>
            </a:xfrm>
            <a:custGeom>
              <a:avLst/>
              <a:gdLst/>
              <a:ahLst/>
              <a:cxnLst/>
              <a:rect r="r" b="b" t="t" l="l"/>
              <a:pathLst>
                <a:path h="1997209" w="3791436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830412" y="2504945"/>
            <a:ext cx="10627176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b="true" sz="8499" spc="-696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89556" y="3928256"/>
            <a:ext cx="8908888" cy="3728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9"/>
              </a:lnSpc>
              <a:spcBef>
                <a:spcPct val="0"/>
              </a:spcBef>
            </a:pPr>
            <a:r>
              <a:rPr lang="en-US" sz="2755" spc="165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This project explores how </a:t>
            </a:r>
            <a:r>
              <a:rPr lang="en-US" sz="2755" spc="165" u="sng">
                <a:solidFill>
                  <a:srgbClr val="FFDE59"/>
                </a:solidFill>
                <a:latin typeface="Public Sans"/>
                <a:ea typeface="Public Sans"/>
                <a:cs typeface="Public Sans"/>
                <a:sym typeface="Public Sans"/>
              </a:rPr>
              <a:t>U.S. economic metrics</a:t>
            </a:r>
            <a:r>
              <a:rPr lang="en-US" sz="2755" spc="165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 (such as GDP, unemployment rate, consumer price index, federal funds rate, and consumer confidence index) impact the performance of </a:t>
            </a:r>
            <a:r>
              <a:rPr lang="en-US" sz="2755" spc="165" u="sng">
                <a:solidFill>
                  <a:srgbClr val="FFDE59"/>
                </a:solidFill>
                <a:latin typeface="Public Sans"/>
                <a:ea typeface="Public Sans"/>
                <a:cs typeface="Public Sans"/>
                <a:sym typeface="Public Sans"/>
              </a:rPr>
              <a:t>major world stock exchanges</a:t>
            </a:r>
            <a:r>
              <a:rPr lang="en-US" sz="2755" spc="165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. Using Python and the FRED API, we retrieve economic data and compare it with stock price data obtained via the Yahoo Finance API.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33924" y="6971250"/>
            <a:ext cx="21755848" cy="4174349"/>
            <a:chOff x="0" y="0"/>
            <a:chExt cx="7796805" cy="14959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796805" cy="1495993"/>
            </a:xfrm>
            <a:custGeom>
              <a:avLst/>
              <a:gdLst/>
              <a:ahLst/>
              <a:cxnLst/>
              <a:rect r="r" b="b" t="t" l="l"/>
              <a:pathLst>
                <a:path h="1495993" w="7796805">
                  <a:moveTo>
                    <a:pt x="0" y="0"/>
                  </a:moveTo>
                  <a:lnTo>
                    <a:pt x="7796805" y="0"/>
                  </a:lnTo>
                  <a:lnTo>
                    <a:pt x="7796805" y="1495993"/>
                  </a:lnTo>
                  <a:lnTo>
                    <a:pt x="0" y="1495993"/>
                  </a:ln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7796805" cy="1524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908245" y="5376693"/>
            <a:ext cx="20104489" cy="5523017"/>
          </a:xfrm>
          <a:custGeom>
            <a:avLst/>
            <a:gdLst/>
            <a:ahLst/>
            <a:cxnLst/>
            <a:rect r="r" b="b" t="t" l="l"/>
            <a:pathLst>
              <a:path h="5523017" w="20104489">
                <a:moveTo>
                  <a:pt x="0" y="0"/>
                </a:moveTo>
                <a:lnTo>
                  <a:pt x="20104490" y="0"/>
                </a:lnTo>
                <a:lnTo>
                  <a:pt x="20104490" y="5523017"/>
                </a:lnTo>
                <a:lnTo>
                  <a:pt x="0" y="5523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4363" r="-9035" b="-2056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97139" y="2123009"/>
            <a:ext cx="11093721" cy="3707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83"/>
              </a:lnSpc>
            </a:pPr>
            <a:r>
              <a:rPr lang="en-US" sz="15957" spc="-1308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Thank you very much!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914402" y="3224371"/>
            <a:ext cx="1703043" cy="2771224"/>
          </a:xfrm>
          <a:custGeom>
            <a:avLst/>
            <a:gdLst/>
            <a:ahLst/>
            <a:cxnLst/>
            <a:rect r="r" b="b" t="t" l="l"/>
            <a:pathLst>
              <a:path h="2771224" w="1703043">
                <a:moveTo>
                  <a:pt x="0" y="0"/>
                </a:moveTo>
                <a:lnTo>
                  <a:pt x="1703043" y="0"/>
                </a:lnTo>
                <a:lnTo>
                  <a:pt x="1703043" y="2771224"/>
                </a:lnTo>
                <a:lnTo>
                  <a:pt x="0" y="2771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92287">
            <a:off x="-1104276" y="-395603"/>
            <a:ext cx="3383874" cy="2848607"/>
          </a:xfrm>
          <a:custGeom>
            <a:avLst/>
            <a:gdLst/>
            <a:ahLst/>
            <a:cxnLst/>
            <a:rect r="r" b="b" t="t" l="l"/>
            <a:pathLst>
              <a:path h="2848607" w="3383874">
                <a:moveTo>
                  <a:pt x="0" y="0"/>
                </a:moveTo>
                <a:lnTo>
                  <a:pt x="3383875" y="0"/>
                </a:lnTo>
                <a:lnTo>
                  <a:pt x="3383875" y="2848606"/>
                </a:lnTo>
                <a:lnTo>
                  <a:pt x="0" y="2848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124623"/>
            <a:ext cx="4494107" cy="3922955"/>
            <a:chOff x="0" y="0"/>
            <a:chExt cx="1258694" cy="10987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8694" cy="1098728"/>
            </a:xfrm>
            <a:custGeom>
              <a:avLst/>
              <a:gdLst/>
              <a:ahLst/>
              <a:cxnLst/>
              <a:rect r="r" b="b" t="t" l="l"/>
              <a:pathLst>
                <a:path h="1098728" w="1258694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5239423"/>
            <a:ext cx="4494107" cy="3922955"/>
            <a:chOff x="0" y="0"/>
            <a:chExt cx="1258694" cy="10987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8694" cy="1098728"/>
            </a:xfrm>
            <a:custGeom>
              <a:avLst/>
              <a:gdLst/>
              <a:ahLst/>
              <a:cxnLst/>
              <a:rect r="r" b="b" t="t" l="l"/>
              <a:pathLst>
                <a:path h="1098728" w="1258694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761288" y="1124623"/>
            <a:ext cx="4494107" cy="3922955"/>
            <a:chOff x="0" y="0"/>
            <a:chExt cx="1258694" cy="10987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8694" cy="1098728"/>
            </a:xfrm>
            <a:custGeom>
              <a:avLst/>
              <a:gdLst/>
              <a:ahLst/>
              <a:cxnLst/>
              <a:rect r="r" b="b" t="t" l="l"/>
              <a:pathLst>
                <a:path h="1098728" w="1258694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761288" y="5239423"/>
            <a:ext cx="4494107" cy="3922955"/>
            <a:chOff x="0" y="0"/>
            <a:chExt cx="1258694" cy="10987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8694" cy="1098728"/>
            </a:xfrm>
            <a:custGeom>
              <a:avLst/>
              <a:gdLst/>
              <a:ahLst/>
              <a:cxnLst/>
              <a:rect r="r" b="b" t="t" l="l"/>
              <a:pathLst>
                <a:path h="1098728" w="1258694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7900054">
            <a:off x="6110369" y="2475306"/>
            <a:ext cx="1066177" cy="478811"/>
          </a:xfrm>
          <a:custGeom>
            <a:avLst/>
            <a:gdLst/>
            <a:ahLst/>
            <a:cxnLst/>
            <a:rect r="r" b="b" t="t" l="l"/>
            <a:pathLst>
              <a:path h="478811" w="1066177">
                <a:moveTo>
                  <a:pt x="0" y="0"/>
                </a:moveTo>
                <a:lnTo>
                  <a:pt x="1066177" y="0"/>
                </a:lnTo>
                <a:lnTo>
                  <a:pt x="1066177" y="478810"/>
                </a:lnTo>
                <a:lnTo>
                  <a:pt x="0" y="478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700000">
            <a:off x="11206941" y="2487377"/>
            <a:ext cx="1066177" cy="478811"/>
          </a:xfrm>
          <a:custGeom>
            <a:avLst/>
            <a:gdLst/>
            <a:ahLst/>
            <a:cxnLst/>
            <a:rect r="r" b="b" t="t" l="l"/>
            <a:pathLst>
              <a:path h="478811" w="1066177">
                <a:moveTo>
                  <a:pt x="0" y="0"/>
                </a:moveTo>
                <a:lnTo>
                  <a:pt x="1066177" y="0"/>
                </a:lnTo>
                <a:lnTo>
                  <a:pt x="1066177" y="478810"/>
                </a:lnTo>
                <a:lnTo>
                  <a:pt x="0" y="478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3209977">
            <a:off x="11170248" y="7319337"/>
            <a:ext cx="1066177" cy="478811"/>
          </a:xfrm>
          <a:custGeom>
            <a:avLst/>
            <a:gdLst/>
            <a:ahLst/>
            <a:cxnLst/>
            <a:rect r="r" b="b" t="t" l="l"/>
            <a:pathLst>
              <a:path h="478811" w="1066177">
                <a:moveTo>
                  <a:pt x="0" y="0"/>
                </a:moveTo>
                <a:lnTo>
                  <a:pt x="1066177" y="0"/>
                </a:lnTo>
                <a:lnTo>
                  <a:pt x="1066177" y="478811"/>
                </a:lnTo>
                <a:lnTo>
                  <a:pt x="0" y="478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7866361">
            <a:off x="5999518" y="7293938"/>
            <a:ext cx="1066177" cy="478811"/>
          </a:xfrm>
          <a:custGeom>
            <a:avLst/>
            <a:gdLst/>
            <a:ahLst/>
            <a:cxnLst/>
            <a:rect r="r" b="b" t="t" l="l"/>
            <a:pathLst>
              <a:path h="478811" w="1066177">
                <a:moveTo>
                  <a:pt x="0" y="0"/>
                </a:moveTo>
                <a:lnTo>
                  <a:pt x="1066178" y="0"/>
                </a:lnTo>
                <a:lnTo>
                  <a:pt x="1066178" y="478811"/>
                </a:lnTo>
                <a:lnTo>
                  <a:pt x="0" y="478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467582" y="1363193"/>
            <a:ext cx="1352836" cy="1444777"/>
          </a:xfrm>
          <a:custGeom>
            <a:avLst/>
            <a:gdLst/>
            <a:ahLst/>
            <a:cxnLst/>
            <a:rect r="r" b="b" t="t" l="l"/>
            <a:pathLst>
              <a:path h="1444777" w="1352836">
                <a:moveTo>
                  <a:pt x="0" y="0"/>
                </a:moveTo>
                <a:lnTo>
                  <a:pt x="1352836" y="0"/>
                </a:lnTo>
                <a:lnTo>
                  <a:pt x="1352836" y="1444777"/>
                </a:lnTo>
                <a:lnTo>
                  <a:pt x="0" y="14447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110217" y="3833553"/>
            <a:ext cx="5804047" cy="2788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9"/>
              </a:lnSpc>
            </a:pPr>
            <a:r>
              <a:rPr lang="en-US" b="true" sz="7427" spc="-609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Research Question &amp; Hypotheses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7924220" y="7438094"/>
            <a:ext cx="2439559" cy="496783"/>
          </a:xfrm>
          <a:custGeom>
            <a:avLst/>
            <a:gdLst/>
            <a:ahLst/>
            <a:cxnLst/>
            <a:rect r="r" b="b" t="t" l="l"/>
            <a:pathLst>
              <a:path h="496783" w="2439559">
                <a:moveTo>
                  <a:pt x="0" y="0"/>
                </a:moveTo>
                <a:lnTo>
                  <a:pt x="2439560" y="0"/>
                </a:lnTo>
                <a:lnTo>
                  <a:pt x="2439560" y="496783"/>
                </a:lnTo>
                <a:lnTo>
                  <a:pt x="0" y="4967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977371" y="1496543"/>
            <a:ext cx="2596765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b="true" sz="6500" spc="-533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RQ1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19790" y="1496543"/>
            <a:ext cx="2596765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b="true" sz="6500" spc="-533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RQ2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77371" y="5624176"/>
            <a:ext cx="2596765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b="true" sz="6500" spc="-533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19790" y="5624176"/>
            <a:ext cx="2596765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b="true" sz="6500" spc="-533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64859" y="2655570"/>
            <a:ext cx="4021788" cy="2184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9"/>
              </a:lnSpc>
              <a:spcBef>
                <a:spcPct val="0"/>
              </a:spcBef>
            </a:pPr>
            <a:r>
              <a:rPr lang="en-US" sz="2478" spc="-20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How does U.S.  economic metrics influence the performance of </a:t>
            </a:r>
            <a:r>
              <a:rPr lang="en-US" sz="2478" spc="-203">
                <a:solidFill>
                  <a:srgbClr val="FFDE59"/>
                </a:solidFill>
                <a:latin typeface="Public Sans"/>
                <a:ea typeface="Public Sans"/>
                <a:cs typeface="Public Sans"/>
                <a:sym typeface="Public Sans"/>
              </a:rPr>
              <a:t>U.S. stock exchanges</a:t>
            </a:r>
            <a:r>
              <a:rPr lang="en-US" sz="2478" spc="-20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compared to </a:t>
            </a:r>
            <a:r>
              <a:rPr lang="en-US" sz="2478" spc="-203">
                <a:solidFill>
                  <a:srgbClr val="FFDE59"/>
                </a:solidFill>
                <a:latin typeface="Public Sans"/>
                <a:ea typeface="Public Sans"/>
                <a:cs typeface="Public Sans"/>
                <a:sym typeface="Public Sans"/>
              </a:rPr>
              <a:t>international stock exchanges</a:t>
            </a:r>
            <a:r>
              <a:rPr lang="en-US" sz="2478" spc="-20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76815" y="2393072"/>
            <a:ext cx="4264685" cy="284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4"/>
              </a:lnSpc>
            </a:pPr>
            <a:r>
              <a:rPr lang="en-US" sz="2688" spc="-22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Do stock exchanges in </a:t>
            </a:r>
            <a:r>
              <a:rPr lang="en-US" sz="2688" spc="-220">
                <a:solidFill>
                  <a:srgbClr val="FFDE59"/>
                </a:solidFill>
                <a:latin typeface="Public Sans"/>
                <a:ea typeface="Public Sans"/>
                <a:cs typeface="Public Sans"/>
                <a:sym typeface="Public Sans"/>
              </a:rPr>
              <a:t>developed countries</a:t>
            </a:r>
            <a:r>
              <a:rPr lang="en-US" sz="2688" spc="-22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show a stronger correlation with U.S. economic metrics than those in </a:t>
            </a:r>
            <a:r>
              <a:rPr lang="en-US" sz="2688" spc="-220">
                <a:solidFill>
                  <a:srgbClr val="FFDE59"/>
                </a:solidFill>
                <a:latin typeface="Public Sans"/>
                <a:ea typeface="Public Sans"/>
                <a:cs typeface="Public Sans"/>
                <a:sym typeface="Public Sans"/>
              </a:rPr>
              <a:t>developing countries</a:t>
            </a:r>
            <a:r>
              <a:rPr lang="en-US" sz="2688" spc="-22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</a:p>
          <a:p>
            <a:pPr algn="ctr">
              <a:lnSpc>
                <a:spcPts val="3764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2876815" y="6422371"/>
            <a:ext cx="4257395" cy="2846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8"/>
              </a:lnSpc>
            </a:pPr>
            <a:r>
              <a:rPr lang="en-US" sz="2684" spc="-22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Stock exchanges in developed countries show a stronger correlation with U.S. economic metrics compared to those in developing countries</a:t>
            </a:r>
          </a:p>
          <a:p>
            <a:pPr algn="ctr">
              <a:lnSpc>
                <a:spcPts val="3758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174518" y="6539172"/>
            <a:ext cx="4202471" cy="228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589" spc="-21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The performance of U.S. stock exchanges is more sensitive to U.S. economic metrics than international stock exchanges.</a:t>
            </a:r>
          </a:p>
          <a:p>
            <a:pPr algn="ctr">
              <a:lnSpc>
                <a:spcPts val="362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02417" y="-828898"/>
            <a:ext cx="1703043" cy="2771224"/>
          </a:xfrm>
          <a:custGeom>
            <a:avLst/>
            <a:gdLst/>
            <a:ahLst/>
            <a:cxnLst/>
            <a:rect r="r" b="b" t="t" l="l"/>
            <a:pathLst>
              <a:path h="2771224" w="1703043">
                <a:moveTo>
                  <a:pt x="0" y="0"/>
                </a:moveTo>
                <a:lnTo>
                  <a:pt x="1703043" y="0"/>
                </a:lnTo>
                <a:lnTo>
                  <a:pt x="1703043" y="2771225"/>
                </a:lnTo>
                <a:lnTo>
                  <a:pt x="0" y="2771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412948">
            <a:off x="16164754" y="9282359"/>
            <a:ext cx="3383874" cy="2848607"/>
          </a:xfrm>
          <a:custGeom>
            <a:avLst/>
            <a:gdLst/>
            <a:ahLst/>
            <a:cxnLst/>
            <a:rect r="r" b="b" t="t" l="l"/>
            <a:pathLst>
              <a:path h="2848607" w="3383874">
                <a:moveTo>
                  <a:pt x="0" y="0"/>
                </a:moveTo>
                <a:lnTo>
                  <a:pt x="3383874" y="0"/>
                </a:lnTo>
                <a:lnTo>
                  <a:pt x="3383874" y="2848607"/>
                </a:lnTo>
                <a:lnTo>
                  <a:pt x="0" y="28486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401733"/>
            <a:ext cx="6161413" cy="5562697"/>
          </a:xfrm>
          <a:custGeom>
            <a:avLst/>
            <a:gdLst/>
            <a:ahLst/>
            <a:cxnLst/>
            <a:rect r="r" b="b" t="t" l="l"/>
            <a:pathLst>
              <a:path h="5562697" w="6161413">
                <a:moveTo>
                  <a:pt x="0" y="0"/>
                </a:moveTo>
                <a:lnTo>
                  <a:pt x="6161413" y="0"/>
                </a:lnTo>
                <a:lnTo>
                  <a:pt x="6161413" y="5562697"/>
                </a:lnTo>
                <a:lnTo>
                  <a:pt x="0" y="55626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185" r="0" b="-79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60153" y="404314"/>
            <a:ext cx="6016377" cy="130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  <a:spcBef>
                <a:spcPct val="0"/>
              </a:spcBef>
            </a:pPr>
            <a:r>
              <a:rPr lang="en-US" b="true" sz="7599" spc="-623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Retrieving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88365" y="2627644"/>
            <a:ext cx="2473221" cy="107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4"/>
              </a:lnSpc>
            </a:pPr>
            <a:r>
              <a:rPr lang="en-US" b="true" sz="1524" spc="-125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was retrieved from 2 APIs: </a:t>
            </a:r>
          </a:p>
          <a:p>
            <a:pPr algn="ctr" marL="329159" indent="-164579" lvl="1">
              <a:lnSpc>
                <a:spcPts val="2134"/>
              </a:lnSpc>
              <a:buAutoNum type="arabicPeriod" startAt="1"/>
            </a:pPr>
            <a:r>
              <a:rPr lang="en-US" sz="1524" spc="-125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FRED (Federal Reserve Economic Data).</a:t>
            </a:r>
          </a:p>
          <a:p>
            <a:pPr algn="ctr" marL="329159" indent="-164579" lvl="1">
              <a:lnSpc>
                <a:spcPts val="2134"/>
              </a:lnSpc>
              <a:spcBef>
                <a:spcPct val="0"/>
              </a:spcBef>
              <a:buAutoNum type="arabicPeriod" startAt="1"/>
            </a:pPr>
            <a:r>
              <a:rPr lang="en-US" sz="1524" spc="-125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Yahoo Finance/Y-Finance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553305" y="2401733"/>
            <a:ext cx="4623225" cy="3530096"/>
          </a:xfrm>
          <a:custGeom>
            <a:avLst/>
            <a:gdLst/>
            <a:ahLst/>
            <a:cxnLst/>
            <a:rect r="r" b="b" t="t" l="l"/>
            <a:pathLst>
              <a:path h="3530096" w="4623225">
                <a:moveTo>
                  <a:pt x="0" y="0"/>
                </a:moveTo>
                <a:lnTo>
                  <a:pt x="4623225" y="0"/>
                </a:lnTo>
                <a:lnTo>
                  <a:pt x="4623225" y="3530095"/>
                </a:lnTo>
                <a:lnTo>
                  <a:pt x="0" y="35300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215" r="0" b="-121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57937" y="6183768"/>
            <a:ext cx="7888080" cy="3421455"/>
          </a:xfrm>
          <a:custGeom>
            <a:avLst/>
            <a:gdLst/>
            <a:ahLst/>
            <a:cxnLst/>
            <a:rect r="r" b="b" t="t" l="l"/>
            <a:pathLst>
              <a:path h="3421455" w="7888080">
                <a:moveTo>
                  <a:pt x="0" y="0"/>
                </a:moveTo>
                <a:lnTo>
                  <a:pt x="7888080" y="0"/>
                </a:lnTo>
                <a:lnTo>
                  <a:pt x="7888080" y="3421455"/>
                </a:lnTo>
                <a:lnTo>
                  <a:pt x="0" y="34214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538480" y="3755146"/>
            <a:ext cx="3855815" cy="660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</a:pPr>
            <a:r>
              <a:rPr lang="en-US" b="true" sz="2597" spc="-212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FRED Data (Monthly, Quarterly for GDP)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34298" y="8367697"/>
            <a:ext cx="3855815" cy="660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</a:pPr>
            <a:r>
              <a:rPr lang="en-US" b="true" sz="2597" spc="-212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Yahoo Finance Price Data (Daily Data)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7601" y="1868540"/>
            <a:ext cx="10705455" cy="2401251"/>
          </a:xfrm>
          <a:custGeom>
            <a:avLst/>
            <a:gdLst/>
            <a:ahLst/>
            <a:cxnLst/>
            <a:rect r="r" b="b" t="t" l="l"/>
            <a:pathLst>
              <a:path h="2401251" w="10705455">
                <a:moveTo>
                  <a:pt x="0" y="0"/>
                </a:moveTo>
                <a:lnTo>
                  <a:pt x="10705455" y="0"/>
                </a:lnTo>
                <a:lnTo>
                  <a:pt x="10705455" y="2401251"/>
                </a:lnTo>
                <a:lnTo>
                  <a:pt x="0" y="24012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22" t="-10137" r="-6296" b="-2330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42844" y="8319747"/>
            <a:ext cx="19718627" cy="2686214"/>
          </a:xfrm>
          <a:custGeom>
            <a:avLst/>
            <a:gdLst/>
            <a:ahLst/>
            <a:cxnLst/>
            <a:rect r="r" b="b" t="t" l="l"/>
            <a:pathLst>
              <a:path h="2686214" w="19718627">
                <a:moveTo>
                  <a:pt x="0" y="0"/>
                </a:moveTo>
                <a:lnTo>
                  <a:pt x="19718627" y="0"/>
                </a:lnTo>
                <a:lnTo>
                  <a:pt x="19718627" y="2686214"/>
                </a:lnTo>
                <a:lnTo>
                  <a:pt x="0" y="268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09474" r="0" b="-8051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7601" y="4486807"/>
            <a:ext cx="11083463" cy="1487573"/>
          </a:xfrm>
          <a:custGeom>
            <a:avLst/>
            <a:gdLst/>
            <a:ahLst/>
            <a:cxnLst/>
            <a:rect r="r" b="b" t="t" l="l"/>
            <a:pathLst>
              <a:path h="1487573" w="11083463">
                <a:moveTo>
                  <a:pt x="0" y="0"/>
                </a:moveTo>
                <a:lnTo>
                  <a:pt x="11083463" y="0"/>
                </a:lnTo>
                <a:lnTo>
                  <a:pt x="11083463" y="1487572"/>
                </a:lnTo>
                <a:lnTo>
                  <a:pt x="0" y="14875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33996" y="6383954"/>
            <a:ext cx="5862691" cy="2716361"/>
          </a:xfrm>
          <a:custGeom>
            <a:avLst/>
            <a:gdLst/>
            <a:ahLst/>
            <a:cxnLst/>
            <a:rect r="r" b="b" t="t" l="l"/>
            <a:pathLst>
              <a:path h="2716361" w="5862691">
                <a:moveTo>
                  <a:pt x="0" y="0"/>
                </a:moveTo>
                <a:lnTo>
                  <a:pt x="5862690" y="0"/>
                </a:lnTo>
                <a:lnTo>
                  <a:pt x="5862690" y="2716361"/>
                </a:lnTo>
                <a:lnTo>
                  <a:pt x="0" y="27163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1116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91314" y="6383954"/>
            <a:ext cx="5862691" cy="2716361"/>
          </a:xfrm>
          <a:custGeom>
            <a:avLst/>
            <a:gdLst/>
            <a:ahLst/>
            <a:cxnLst/>
            <a:rect r="r" b="b" t="t" l="l"/>
            <a:pathLst>
              <a:path h="2716361" w="5862691">
                <a:moveTo>
                  <a:pt x="0" y="0"/>
                </a:moveTo>
                <a:lnTo>
                  <a:pt x="5862690" y="0"/>
                </a:lnTo>
                <a:lnTo>
                  <a:pt x="5862690" y="2716361"/>
                </a:lnTo>
                <a:lnTo>
                  <a:pt x="0" y="27163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1116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807362" y="7170340"/>
            <a:ext cx="4089324" cy="653035"/>
            <a:chOff x="0" y="0"/>
            <a:chExt cx="995814" cy="1590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95814" cy="159024"/>
            </a:xfrm>
            <a:custGeom>
              <a:avLst/>
              <a:gdLst/>
              <a:ahLst/>
              <a:cxnLst/>
              <a:rect r="r" b="b" t="t" l="l"/>
              <a:pathLst>
                <a:path h="159024" w="995814">
                  <a:moveTo>
                    <a:pt x="0" y="0"/>
                  </a:moveTo>
                  <a:lnTo>
                    <a:pt x="995814" y="0"/>
                  </a:lnTo>
                  <a:lnTo>
                    <a:pt x="995814" y="159024"/>
                  </a:lnTo>
                  <a:lnTo>
                    <a:pt x="0" y="1590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995814" cy="73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405175" y="2229532"/>
            <a:ext cx="4854125" cy="1672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7120" indent="-258560" lvl="1">
              <a:lnSpc>
                <a:spcPts val="3353"/>
              </a:lnSpc>
              <a:buFont typeface="Arial"/>
              <a:buChar char="•"/>
            </a:pPr>
            <a:r>
              <a:rPr lang="en-US" b="true" sz="2395" spc="-196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For each index, only “Close” prices are extracted. </a:t>
            </a:r>
          </a:p>
          <a:p>
            <a:pPr algn="l" marL="517120" indent="-258560" lvl="1">
              <a:lnSpc>
                <a:spcPts val="3353"/>
              </a:lnSpc>
              <a:buFont typeface="Arial"/>
              <a:buChar char="•"/>
            </a:pPr>
            <a:r>
              <a:rPr lang="en-US" b="true" sz="2395" spc="-196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Set the Name of the Exchange as  Column Header.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64422" y="552186"/>
            <a:ext cx="12304095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b="true" sz="8499" spc="-696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Cleaning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88276" y="4686490"/>
            <a:ext cx="4067376" cy="93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b="true" sz="3300" spc="-27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Filling Missing Values with Forward Fill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164680" y="7170340"/>
            <a:ext cx="4089324" cy="653035"/>
            <a:chOff x="0" y="0"/>
            <a:chExt cx="995814" cy="15902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5814" cy="159024"/>
            </a:xfrm>
            <a:custGeom>
              <a:avLst/>
              <a:gdLst/>
              <a:ahLst/>
              <a:cxnLst/>
              <a:rect r="r" b="b" t="t" l="l"/>
              <a:pathLst>
                <a:path h="159024" w="995814">
                  <a:moveTo>
                    <a:pt x="0" y="0"/>
                  </a:moveTo>
                  <a:lnTo>
                    <a:pt x="995814" y="0"/>
                  </a:lnTo>
                  <a:lnTo>
                    <a:pt x="995814" y="159024"/>
                  </a:lnTo>
                  <a:lnTo>
                    <a:pt x="0" y="1590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85725"/>
              <a:ext cx="995814" cy="73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8896686" y="7496857"/>
            <a:ext cx="2267994" cy="0"/>
          </a:xfrm>
          <a:prstGeom prst="line">
            <a:avLst/>
          </a:prstGeom>
          <a:ln cap="flat" w="85725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00206" y="1785803"/>
            <a:ext cx="10170999" cy="4297389"/>
            <a:chOff x="0" y="0"/>
            <a:chExt cx="2681973" cy="11331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81973" cy="1133171"/>
            </a:xfrm>
            <a:custGeom>
              <a:avLst/>
              <a:gdLst/>
              <a:ahLst/>
              <a:cxnLst/>
              <a:rect r="r" b="b" t="t" l="l"/>
              <a:pathLst>
                <a:path h="1133171" w="2681973">
                  <a:moveTo>
                    <a:pt x="11418" y="0"/>
                  </a:moveTo>
                  <a:lnTo>
                    <a:pt x="2670555" y="0"/>
                  </a:lnTo>
                  <a:cubicBezTo>
                    <a:pt x="2673583" y="0"/>
                    <a:pt x="2676487" y="1203"/>
                    <a:pt x="2678629" y="3344"/>
                  </a:cubicBezTo>
                  <a:cubicBezTo>
                    <a:pt x="2680770" y="5485"/>
                    <a:pt x="2681973" y="8389"/>
                    <a:pt x="2681973" y="11418"/>
                  </a:cubicBezTo>
                  <a:lnTo>
                    <a:pt x="2681973" y="1121753"/>
                  </a:lnTo>
                  <a:cubicBezTo>
                    <a:pt x="2681973" y="1124781"/>
                    <a:pt x="2680770" y="1127686"/>
                    <a:pt x="2678629" y="1129827"/>
                  </a:cubicBezTo>
                  <a:cubicBezTo>
                    <a:pt x="2676487" y="1131968"/>
                    <a:pt x="2673583" y="1133171"/>
                    <a:pt x="2670555" y="1133171"/>
                  </a:cubicBezTo>
                  <a:lnTo>
                    <a:pt x="11418" y="1133171"/>
                  </a:lnTo>
                  <a:cubicBezTo>
                    <a:pt x="8389" y="1133171"/>
                    <a:pt x="5485" y="1131968"/>
                    <a:pt x="3344" y="1129827"/>
                  </a:cubicBezTo>
                  <a:cubicBezTo>
                    <a:pt x="1203" y="1127686"/>
                    <a:pt x="0" y="1124781"/>
                    <a:pt x="0" y="1121753"/>
                  </a:cubicBezTo>
                  <a:lnTo>
                    <a:pt x="0" y="11418"/>
                  </a:lnTo>
                  <a:cubicBezTo>
                    <a:pt x="0" y="8389"/>
                    <a:pt x="1203" y="5485"/>
                    <a:pt x="3344" y="3344"/>
                  </a:cubicBezTo>
                  <a:cubicBezTo>
                    <a:pt x="5485" y="1203"/>
                    <a:pt x="8389" y="0"/>
                    <a:pt x="11418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2681973" cy="10474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505140" y="2131928"/>
            <a:ext cx="9773247" cy="3605140"/>
          </a:xfrm>
          <a:custGeom>
            <a:avLst/>
            <a:gdLst/>
            <a:ahLst/>
            <a:cxnLst/>
            <a:rect r="r" b="b" t="t" l="l"/>
            <a:pathLst>
              <a:path h="3605140" w="9773247">
                <a:moveTo>
                  <a:pt x="0" y="0"/>
                </a:moveTo>
                <a:lnTo>
                  <a:pt x="9773247" y="0"/>
                </a:lnTo>
                <a:lnTo>
                  <a:pt x="9773247" y="3605139"/>
                </a:lnTo>
                <a:lnTo>
                  <a:pt x="0" y="3605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43" r="0" b="-391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91763" y="6698718"/>
            <a:ext cx="8310034" cy="2559582"/>
          </a:xfrm>
          <a:custGeom>
            <a:avLst/>
            <a:gdLst/>
            <a:ahLst/>
            <a:cxnLst/>
            <a:rect r="r" b="b" t="t" l="l"/>
            <a:pathLst>
              <a:path h="2559582" w="8310034">
                <a:moveTo>
                  <a:pt x="0" y="0"/>
                </a:moveTo>
                <a:lnTo>
                  <a:pt x="8310034" y="0"/>
                </a:lnTo>
                <a:lnTo>
                  <a:pt x="8310034" y="2559582"/>
                </a:lnTo>
                <a:lnTo>
                  <a:pt x="0" y="25595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698718"/>
            <a:ext cx="8363063" cy="2491616"/>
          </a:xfrm>
          <a:custGeom>
            <a:avLst/>
            <a:gdLst/>
            <a:ahLst/>
            <a:cxnLst/>
            <a:rect r="r" b="b" t="t" l="l"/>
            <a:pathLst>
              <a:path h="2491616" w="8363063">
                <a:moveTo>
                  <a:pt x="0" y="0"/>
                </a:moveTo>
                <a:lnTo>
                  <a:pt x="8363063" y="0"/>
                </a:lnTo>
                <a:lnTo>
                  <a:pt x="8363063" y="2491616"/>
                </a:lnTo>
                <a:lnTo>
                  <a:pt x="0" y="2491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91952" y="575310"/>
            <a:ext cx="12304095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b="true" sz="8499" spc="-696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Merge the Data by Date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2844" y="8319747"/>
            <a:ext cx="19718627" cy="2686214"/>
          </a:xfrm>
          <a:custGeom>
            <a:avLst/>
            <a:gdLst/>
            <a:ahLst/>
            <a:cxnLst/>
            <a:rect r="r" b="b" t="t" l="l"/>
            <a:pathLst>
              <a:path h="2686214" w="19718627">
                <a:moveTo>
                  <a:pt x="0" y="0"/>
                </a:moveTo>
                <a:lnTo>
                  <a:pt x="19718627" y="0"/>
                </a:lnTo>
                <a:lnTo>
                  <a:pt x="19718627" y="2686214"/>
                </a:lnTo>
                <a:lnTo>
                  <a:pt x="0" y="2686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9474" r="0" b="-8051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3170" y="2185162"/>
            <a:ext cx="8358919" cy="5172081"/>
          </a:xfrm>
          <a:custGeom>
            <a:avLst/>
            <a:gdLst/>
            <a:ahLst/>
            <a:cxnLst/>
            <a:rect r="r" b="b" t="t" l="l"/>
            <a:pathLst>
              <a:path h="5172081" w="8358919">
                <a:moveTo>
                  <a:pt x="0" y="0"/>
                </a:moveTo>
                <a:lnTo>
                  <a:pt x="8358918" y="0"/>
                </a:lnTo>
                <a:lnTo>
                  <a:pt x="8358918" y="5172080"/>
                </a:lnTo>
                <a:lnTo>
                  <a:pt x="0" y="5172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28816" y="2163479"/>
            <a:ext cx="8429005" cy="5215447"/>
          </a:xfrm>
          <a:custGeom>
            <a:avLst/>
            <a:gdLst/>
            <a:ahLst/>
            <a:cxnLst/>
            <a:rect r="r" b="b" t="t" l="l"/>
            <a:pathLst>
              <a:path h="5215447" w="8429005">
                <a:moveTo>
                  <a:pt x="0" y="0"/>
                </a:moveTo>
                <a:lnTo>
                  <a:pt x="8429005" y="0"/>
                </a:lnTo>
                <a:lnTo>
                  <a:pt x="8429005" y="5215446"/>
                </a:lnTo>
                <a:lnTo>
                  <a:pt x="0" y="52154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37479" y="747461"/>
            <a:ext cx="16984370" cy="101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b="true" sz="4000" spc="-328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GDP, CPI, UNRATE, FEDFUNDS, and CCI &amp; Stock Index Prices Over Time</a:t>
            </a:r>
          </a:p>
          <a:p>
            <a:pPr algn="just">
              <a:lnSpc>
                <a:spcPts val="384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17536" y="1028700"/>
            <a:ext cx="6998061" cy="8864139"/>
            <a:chOff x="0" y="0"/>
            <a:chExt cx="2342659" cy="29673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42659" cy="2967343"/>
            </a:xfrm>
            <a:custGeom>
              <a:avLst/>
              <a:gdLst/>
              <a:ahLst/>
              <a:cxnLst/>
              <a:rect r="r" b="b" t="t" l="l"/>
              <a:pathLst>
                <a:path h="2967343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2950749"/>
                  </a:lnTo>
                  <a:cubicBezTo>
                    <a:pt x="2342659" y="2955150"/>
                    <a:pt x="2340910" y="2959371"/>
                    <a:pt x="2337798" y="2962483"/>
                  </a:cubicBezTo>
                  <a:cubicBezTo>
                    <a:pt x="2334686" y="2965595"/>
                    <a:pt x="2330465" y="2967343"/>
                    <a:pt x="2326064" y="2967343"/>
                  </a:cubicBezTo>
                  <a:lnTo>
                    <a:pt x="16594" y="2967343"/>
                  </a:lnTo>
                  <a:cubicBezTo>
                    <a:pt x="7430" y="2967343"/>
                    <a:pt x="0" y="2959914"/>
                    <a:pt x="0" y="2950749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66675"/>
              <a:ext cx="2342659" cy="290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31879" y="2273347"/>
            <a:ext cx="10055762" cy="7071121"/>
          </a:xfrm>
          <a:custGeom>
            <a:avLst/>
            <a:gdLst/>
            <a:ahLst/>
            <a:cxnLst/>
            <a:rect r="r" b="b" t="t" l="l"/>
            <a:pathLst>
              <a:path h="7071121" w="10055762">
                <a:moveTo>
                  <a:pt x="0" y="0"/>
                </a:moveTo>
                <a:lnTo>
                  <a:pt x="10055762" y="0"/>
                </a:lnTo>
                <a:lnTo>
                  <a:pt x="10055762" y="7071122"/>
                </a:lnTo>
                <a:lnTo>
                  <a:pt x="0" y="7071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7" t="0" r="-22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1879" y="934750"/>
            <a:ext cx="8613414" cy="104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57"/>
              </a:lnSpc>
            </a:pPr>
            <a:r>
              <a:rPr lang="en-US" sz="8080" spc="-662" b="true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Regular Correlation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63647" y="1920648"/>
            <a:ext cx="6095653" cy="7374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7"/>
              </a:lnSpc>
            </a:pPr>
            <a:r>
              <a:rPr lang="en-US" sz="2398" spc="143" b="true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NYSE, Toronto Stock Exchange, and NSE of India have strong positive correlations with U.S. economic metrics like GDP and CPI, indicating these exchanges are more influenced by these factors. </a:t>
            </a:r>
          </a:p>
          <a:p>
            <a:pPr algn="l">
              <a:lnSpc>
                <a:spcPts val="3237"/>
              </a:lnSpc>
            </a:pPr>
          </a:p>
          <a:p>
            <a:pPr algn="l">
              <a:lnSpc>
                <a:spcPts val="3237"/>
              </a:lnSpc>
            </a:pPr>
            <a:r>
              <a:rPr lang="en-US" sz="2398" spc="143" b="true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 contrast, the Unemployment Rate (UNRATE) and Consumer Confidence Index (CCI) tend to have negative correlations with most stock indexes.</a:t>
            </a:r>
          </a:p>
          <a:p>
            <a:pPr algn="l">
              <a:lnSpc>
                <a:spcPts val="3237"/>
              </a:lnSpc>
            </a:pPr>
          </a:p>
          <a:p>
            <a:pPr algn="l" marL="0" indent="0" lvl="0">
              <a:lnSpc>
                <a:spcPts val="3237"/>
              </a:lnSpc>
              <a:spcBef>
                <a:spcPct val="0"/>
              </a:spcBef>
            </a:pPr>
            <a:r>
              <a:rPr lang="en-US" b="true" sz="2398" spc="143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Notably, Tokyo Stock Exchange has weaker correlations across the board, while Johannesburg Stock Exchange and Saudi Stock Exchange display mixed correlations with U.S. economic metrics.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77371" y="1857375"/>
            <a:ext cx="2596765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500" spc="-533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01.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56667" y="2913787"/>
            <a:ext cx="8887333" cy="6221133"/>
          </a:xfrm>
          <a:custGeom>
            <a:avLst/>
            <a:gdLst/>
            <a:ahLst/>
            <a:cxnLst/>
            <a:rect r="r" b="b" t="t" l="l"/>
            <a:pathLst>
              <a:path h="6221133" w="8887333">
                <a:moveTo>
                  <a:pt x="0" y="0"/>
                </a:moveTo>
                <a:lnTo>
                  <a:pt x="8887333" y="0"/>
                </a:lnTo>
                <a:lnTo>
                  <a:pt x="8887333" y="6221133"/>
                </a:lnTo>
                <a:lnTo>
                  <a:pt x="0" y="6221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72447" y="1800225"/>
            <a:ext cx="2596765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999" spc="-327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10 years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77371" y="-227647"/>
            <a:ext cx="2596765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999" spc="-327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3 years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2799" y="984550"/>
            <a:ext cx="16522402" cy="104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57"/>
              </a:lnSpc>
            </a:pPr>
            <a:r>
              <a:rPr lang="en-US" sz="8080" spc="-662" b="true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Period Correlation (3 Years &amp; 10 Years)</a:t>
            </a:r>
          </a:p>
        </p:txBody>
      </p:sp>
      <p:sp>
        <p:nvSpPr>
          <p:cNvPr name="Freeform 7" id="7">
            <a:hlinkClick r:id="rId4" tooltip="https://www.canva.com/design/DAGTcHBk22Q/sYqwp_OMeZPsdoxLNG78fQ/edit?utm_content=DAGTcHBk22Q&amp;utm_campaign=designshare&amp;utm_medium=link2&amp;utm_source=sharebutton"/>
          </p:cNvPr>
          <p:cNvSpPr/>
          <p:nvPr/>
        </p:nvSpPr>
        <p:spPr>
          <a:xfrm flipH="false" flipV="false" rot="0">
            <a:off x="9144000" y="2913787"/>
            <a:ext cx="8889624" cy="6222737"/>
          </a:xfrm>
          <a:custGeom>
            <a:avLst/>
            <a:gdLst/>
            <a:ahLst/>
            <a:cxnLst/>
            <a:rect r="r" b="b" t="t" l="l"/>
            <a:pathLst>
              <a:path h="6222737" w="8889624">
                <a:moveTo>
                  <a:pt x="0" y="0"/>
                </a:moveTo>
                <a:lnTo>
                  <a:pt x="8889624" y="0"/>
                </a:lnTo>
                <a:lnTo>
                  <a:pt x="8889624" y="6222737"/>
                </a:lnTo>
                <a:lnTo>
                  <a:pt x="0" y="6222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DAGTcHBk22Q</dc:identifier>
  <dcterms:modified xsi:type="dcterms:W3CDTF">2011-08-01T06:04:30Z</dcterms:modified>
  <cp:revision>1</cp:revision>
  <dc:title>Financial Metrics and Global Stock Market Analysis</dc:title>
</cp:coreProperties>
</file>